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66" r:id="rId8"/>
    <p:sldId id="267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75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3B8B6-B535-4EC4-99B7-BBBE790E9439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C20BB-5349-49B7-ABEF-77376A2CA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381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9EB33-797C-455C-BB75-747CF69BBB15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C934E-39BF-4183-B80D-095C9399BA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404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2192000" cy="56007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noFill/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7842421" y="3500874"/>
            <a:ext cx="3517557" cy="17587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579" y="5631451"/>
            <a:ext cx="2389221" cy="1060496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647700" y="98425"/>
            <a:ext cx="1371600" cy="13620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 userDrawn="1"/>
        </p:nvSpPr>
        <p:spPr>
          <a:xfrm>
            <a:off x="419100" y="3571287"/>
            <a:ext cx="1371600" cy="1362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 userDrawn="1"/>
        </p:nvSpPr>
        <p:spPr>
          <a:xfrm>
            <a:off x="3438525" y="568325"/>
            <a:ext cx="1371600" cy="13620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393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94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5183188" cy="2057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87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5183188" cy="2057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008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347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68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2192000" cy="56007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noFill/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579" y="5631451"/>
            <a:ext cx="2389221" cy="1060496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647700" y="98425"/>
            <a:ext cx="1371600" cy="13620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 userDrawn="1"/>
        </p:nvSpPr>
        <p:spPr>
          <a:xfrm>
            <a:off x="419100" y="3571287"/>
            <a:ext cx="1371600" cy="1362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 userDrawn="1"/>
        </p:nvSpPr>
        <p:spPr>
          <a:xfrm>
            <a:off x="3438525" y="568325"/>
            <a:ext cx="1371600" cy="13620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 userDrawn="1"/>
        </p:nvGrpSpPr>
        <p:grpSpPr>
          <a:xfrm rot="20496161">
            <a:off x="9794074" y="3722348"/>
            <a:ext cx="1371600" cy="1362075"/>
            <a:chOff x="9620250" y="3366678"/>
            <a:chExt cx="1371600" cy="1362075"/>
          </a:xfrm>
        </p:grpSpPr>
        <p:sp>
          <p:nvSpPr>
            <p:cNvPr id="14" name="Oval 13"/>
            <p:cNvSpPr/>
            <p:nvPr userDrawn="1"/>
          </p:nvSpPr>
          <p:spPr>
            <a:xfrm>
              <a:off x="9620250" y="3366678"/>
              <a:ext cx="1371600" cy="136207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Graphic 4" descr="Thermometer">
              <a:extLst>
                <a:ext uri="{FF2B5EF4-FFF2-40B4-BE49-F238E27FC236}">
                  <a16:creationId xmlns:a16="http://schemas.microsoft.com/office/drawing/2014/main" id="{2C557176-A1B6-44CC-8143-C683448645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9707921" y="3397429"/>
              <a:ext cx="1234897" cy="12348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8400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70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grpSp>
        <p:nvGrpSpPr>
          <p:cNvPr id="10" name="Group 9"/>
          <p:cNvGrpSpPr/>
          <p:nvPr userDrawn="1"/>
        </p:nvGrpSpPr>
        <p:grpSpPr>
          <a:xfrm rot="20496161">
            <a:off x="9950593" y="346868"/>
            <a:ext cx="1371600" cy="1362075"/>
            <a:chOff x="9620250" y="3366678"/>
            <a:chExt cx="1371600" cy="1362075"/>
          </a:xfrm>
        </p:grpSpPr>
        <p:sp>
          <p:nvSpPr>
            <p:cNvPr id="11" name="Oval 10"/>
            <p:cNvSpPr/>
            <p:nvPr userDrawn="1"/>
          </p:nvSpPr>
          <p:spPr>
            <a:xfrm>
              <a:off x="9620250" y="3366678"/>
              <a:ext cx="1371600" cy="136207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Graphic 4" descr="Thermometer">
              <a:extLst>
                <a:ext uri="{FF2B5EF4-FFF2-40B4-BE49-F238E27FC236}">
                  <a16:creationId xmlns:a16="http://schemas.microsoft.com/office/drawing/2014/main" id="{2C557176-A1B6-44CC-8143-C683448645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9707921" y="3397429"/>
              <a:ext cx="1234897" cy="12348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18359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560192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 userDrawn="1"/>
        </p:nvSpPr>
        <p:spPr>
          <a:xfrm>
            <a:off x="698571" y="1052924"/>
            <a:ext cx="1371600" cy="13620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 userDrawn="1"/>
        </p:nvSpPr>
        <p:spPr>
          <a:xfrm>
            <a:off x="3629025" y="921544"/>
            <a:ext cx="1371600" cy="13620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 userDrawn="1"/>
        </p:nvSpPr>
        <p:spPr>
          <a:xfrm>
            <a:off x="152400" y="4994275"/>
            <a:ext cx="1371600" cy="1362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9045676" y="1244797"/>
            <a:ext cx="3517557" cy="17587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579" y="5631451"/>
            <a:ext cx="2389221" cy="106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5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2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/>
          <p:cNvGrpSpPr/>
          <p:nvPr userDrawn="1"/>
        </p:nvGrpSpPr>
        <p:grpSpPr>
          <a:xfrm rot="20496161">
            <a:off x="9950593" y="346868"/>
            <a:ext cx="1371600" cy="1362075"/>
            <a:chOff x="9620250" y="3366678"/>
            <a:chExt cx="1371600" cy="1362075"/>
          </a:xfrm>
        </p:grpSpPr>
        <p:sp>
          <p:nvSpPr>
            <p:cNvPr id="12" name="Oval 11"/>
            <p:cNvSpPr/>
            <p:nvPr userDrawn="1"/>
          </p:nvSpPr>
          <p:spPr>
            <a:xfrm>
              <a:off x="9620250" y="3366678"/>
              <a:ext cx="1371600" cy="136207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Graphic 4" descr="Thermometer">
              <a:extLst>
                <a:ext uri="{FF2B5EF4-FFF2-40B4-BE49-F238E27FC236}">
                  <a16:creationId xmlns:a16="http://schemas.microsoft.com/office/drawing/2014/main" id="{2C557176-A1B6-44CC-8143-C683448645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9707921" y="3397429"/>
              <a:ext cx="1234897" cy="12348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482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1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97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4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6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sv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Weather &amp; Data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2: What is a Variable?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91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762B0-9DC0-4A4B-ADBA-ACB09D9B3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916947" cy="1325563"/>
          </a:xfrm>
        </p:spPr>
        <p:txBody>
          <a:bodyPr>
            <a:normAutofit/>
          </a:bodyPr>
          <a:lstStyle/>
          <a:p>
            <a:r>
              <a:rPr lang="en-GB" b="1" dirty="0"/>
              <a:t>Let’s think about we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D3E17-CE54-4FD7-9888-5516D4D33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r>
              <a:rPr lang="en-GB" u="sng" dirty="0"/>
              <a:t>We had 2 learning intentions today:- </a:t>
            </a:r>
            <a:endParaRPr lang="en-GB" u="sng" dirty="0" smtClean="0"/>
          </a:p>
          <a:p>
            <a:pPr lvl="1"/>
            <a:r>
              <a:rPr lang="en-GB" dirty="0" smtClean="0"/>
              <a:t>I </a:t>
            </a:r>
            <a:r>
              <a:rPr lang="en-GB" dirty="0"/>
              <a:t>am learning what a variable is and how to identify </a:t>
            </a:r>
            <a:r>
              <a:rPr lang="en-GB" dirty="0" smtClean="0"/>
              <a:t>variables.</a:t>
            </a:r>
          </a:p>
          <a:p>
            <a:pPr lvl="1"/>
            <a:r>
              <a:rPr lang="en-GB" dirty="0"/>
              <a:t>I </a:t>
            </a:r>
            <a:r>
              <a:rPr lang="en-GB" dirty="0"/>
              <a:t>am learning to identify                                                                                                                                  microclimates.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Use a fist to five to show me how well you understand what you learned. </a:t>
            </a:r>
          </a:p>
          <a:p>
            <a:endParaRPr lang="en-GB" dirty="0"/>
          </a:p>
        </p:txBody>
      </p:sp>
      <p:pic>
        <p:nvPicPr>
          <p:cNvPr id="5" name="Graphic 4" descr="Raised hand">
            <a:extLst>
              <a:ext uri="{FF2B5EF4-FFF2-40B4-BE49-F238E27FC236}">
                <a16:creationId xmlns:a16="http://schemas.microsoft.com/office/drawing/2014/main" id="{985D9687-1773-4217-9BFC-F55B0F04D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0701" y="2110768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8491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Intentions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77587-89B3-402B-9D42-DCFDCABE0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400" dirty="0"/>
          </a:p>
          <a:p>
            <a:r>
              <a:rPr lang="en-GB" sz="2400" dirty="0"/>
              <a:t>I am learning what a variable is and how to identify variables.</a:t>
            </a:r>
          </a:p>
          <a:p>
            <a:endParaRPr lang="en-GB" sz="2400" dirty="0"/>
          </a:p>
          <a:p>
            <a:r>
              <a:rPr lang="en-GB" sz="2400" dirty="0"/>
              <a:t>I am learning to identify microclimates.</a:t>
            </a: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922A2528-7BEC-4B9E-8DB8-585EA5C4E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5173" y="3285887"/>
            <a:ext cx="2688336" cy="2688336"/>
          </a:xfrm>
          <a:prstGeom prst="rect">
            <a:avLst/>
          </a:prstGeom>
        </p:spPr>
      </p:pic>
      <p:pic>
        <p:nvPicPr>
          <p:cNvPr id="9" name="Graphic 8" descr="Classroom">
            <a:extLst>
              <a:ext uri="{FF2B5EF4-FFF2-40B4-BE49-F238E27FC236}">
                <a16:creationId xmlns:a16="http://schemas.microsoft.com/office/drawing/2014/main" id="{4F8C408D-E470-4351-A796-8B6DCF1586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99799" y="3839953"/>
            <a:ext cx="2688336" cy="268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3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Does the classroom have a climate?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63F64-4A44-4706-85FE-4721F5486F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t">
            <a:noAutofit/>
          </a:bodyPr>
          <a:lstStyle/>
          <a:p>
            <a:r>
              <a:rPr lang="en-GB" sz="2400" dirty="0"/>
              <a:t>First let’s </a:t>
            </a:r>
            <a:r>
              <a:rPr lang="en-GB" sz="2400" dirty="0" smtClean="0"/>
              <a:t>remind ourselves what we talked about last time.</a:t>
            </a:r>
          </a:p>
          <a:p>
            <a:endParaRPr lang="en-GB" sz="2400" dirty="0" smtClean="0"/>
          </a:p>
          <a:p>
            <a:pPr lvl="1"/>
            <a:r>
              <a:rPr lang="en-GB" sz="1800" dirty="0" smtClean="0"/>
              <a:t>What is a climate?</a:t>
            </a:r>
            <a:endParaRPr lang="en-GB" sz="1800" dirty="0"/>
          </a:p>
          <a:p>
            <a:pPr lvl="1"/>
            <a:endParaRPr lang="en-GB" sz="1800" dirty="0"/>
          </a:p>
          <a:p>
            <a:pPr lvl="1"/>
            <a:r>
              <a:rPr lang="en-GB" sz="1800" dirty="0"/>
              <a:t>What </a:t>
            </a:r>
            <a:r>
              <a:rPr lang="en-GB" sz="1800" dirty="0" smtClean="0"/>
              <a:t>is </a:t>
            </a:r>
            <a:r>
              <a:rPr lang="en-GB" sz="1800" dirty="0"/>
              <a:t>a microclimate?</a:t>
            </a:r>
          </a:p>
          <a:p>
            <a:endParaRPr lang="en-GB" sz="2400" dirty="0"/>
          </a:p>
          <a:p>
            <a:r>
              <a:rPr lang="en-GB" sz="2400" dirty="0"/>
              <a:t>Do you think the classroom is a microclimate? Things to think about: is the climate different inside the class than it is outside? What makes it different? </a:t>
            </a:r>
          </a:p>
        </p:txBody>
      </p:sp>
      <p:pic>
        <p:nvPicPr>
          <p:cNvPr id="5" name="Graphic 4" descr="Schoolhouse">
            <a:extLst>
              <a:ext uri="{FF2B5EF4-FFF2-40B4-BE49-F238E27FC236}">
                <a16:creationId xmlns:a16="http://schemas.microsoft.com/office/drawing/2014/main" id="{B43AECCC-4C4B-4F6C-A780-9282F62563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63493" y="1349500"/>
            <a:ext cx="2789902" cy="2789902"/>
          </a:xfrm>
          <a:prstGeom prst="rect">
            <a:avLst/>
          </a:prstGeom>
        </p:spPr>
      </p:pic>
      <p:pic>
        <p:nvPicPr>
          <p:cNvPr id="7" name="Graphic 6" descr="Group brainstorm">
            <a:extLst>
              <a:ext uri="{FF2B5EF4-FFF2-40B4-BE49-F238E27FC236}">
                <a16:creationId xmlns:a16="http://schemas.microsoft.com/office/drawing/2014/main" id="{6E4D4C7E-0611-4676-BB33-FA9DAD9038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6173" y="3729317"/>
            <a:ext cx="2788920" cy="2788920"/>
          </a:xfrm>
          <a:prstGeom prst="rect">
            <a:avLst/>
          </a:prstGeom>
          <a:solidFill>
            <a:schemeClr val="accent2"/>
          </a:solidFill>
        </p:spPr>
      </p:pic>
    </p:spTree>
    <p:extLst>
      <p:ext uri="{BB962C8B-B14F-4D97-AF65-F5344CB8AC3E}">
        <p14:creationId xmlns:p14="http://schemas.microsoft.com/office/powerpoint/2010/main" val="380959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dirty="0">
                <a:solidFill>
                  <a:schemeClr val="accent2"/>
                </a:solidFill>
              </a:rPr>
              <a:t>variable </a:t>
            </a:r>
            <a:r>
              <a:rPr lang="en-GB" dirty="0"/>
              <a:t>is a word used in science to describe something which </a:t>
            </a:r>
            <a:r>
              <a:rPr lang="en-GB" u="sng" dirty="0"/>
              <a:t>can be changed. </a:t>
            </a:r>
          </a:p>
          <a:p>
            <a:endParaRPr lang="en-GB" u="sng" dirty="0"/>
          </a:p>
          <a:p>
            <a:r>
              <a:rPr lang="en-GB" dirty="0"/>
              <a:t>There are 2 main types of variables: </a:t>
            </a:r>
            <a:r>
              <a:rPr lang="en-GB" dirty="0">
                <a:solidFill>
                  <a:srgbClr val="FF0000"/>
                </a:solidFill>
              </a:rPr>
              <a:t>independent</a:t>
            </a:r>
            <a:r>
              <a:rPr lang="en-GB" dirty="0"/>
              <a:t> and 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dependent</a:t>
            </a:r>
            <a:r>
              <a:rPr lang="en-GB" dirty="0"/>
              <a:t>. 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Independent: </a:t>
            </a:r>
            <a:r>
              <a:rPr lang="en-GB" dirty="0"/>
              <a:t>This variable can be changed.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  <a:p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Dependent</a:t>
            </a:r>
            <a:r>
              <a:rPr lang="en-GB" dirty="0"/>
              <a:t>: The variable that is being tested in an </a:t>
            </a:r>
            <a:r>
              <a:rPr lang="en-GB" u="sng" dirty="0"/>
              <a:t>experiment.</a:t>
            </a:r>
            <a:endParaRPr lang="en-GB" u="sng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AE7804D-3549-4373-AA08-9FE40D1E336C}"/>
              </a:ext>
            </a:extLst>
          </p:cNvPr>
          <p:cNvCxnSpPr>
            <a:cxnSpLocks/>
          </p:cNvCxnSpPr>
          <p:nvPr/>
        </p:nvCxnSpPr>
        <p:spPr>
          <a:xfrm flipH="1">
            <a:off x="10164418" y="4956313"/>
            <a:ext cx="331304" cy="45057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19D7260-A1CE-462F-9552-51FFDB7FDFF4}"/>
              </a:ext>
            </a:extLst>
          </p:cNvPr>
          <p:cNvSpPr txBox="1"/>
          <p:nvPr/>
        </p:nvSpPr>
        <p:spPr>
          <a:xfrm>
            <a:off x="10330070" y="4001294"/>
            <a:ext cx="18619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Experiments are scientific tests to find things out.</a:t>
            </a:r>
          </a:p>
        </p:txBody>
      </p:sp>
    </p:spTree>
    <p:extLst>
      <p:ext uri="{BB962C8B-B14F-4D97-AF65-F5344CB8AC3E}">
        <p14:creationId xmlns:p14="http://schemas.microsoft.com/office/powerpoint/2010/main" val="306828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Independent and Dependent Variables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1825625"/>
          <a:ext cx="7869021" cy="46173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23007">
                  <a:extLst>
                    <a:ext uri="{9D8B030D-6E8A-4147-A177-3AD203B41FA5}">
                      <a16:colId xmlns:a16="http://schemas.microsoft.com/office/drawing/2014/main" val="409265653"/>
                    </a:ext>
                  </a:extLst>
                </a:gridCol>
                <a:gridCol w="2623007">
                  <a:extLst>
                    <a:ext uri="{9D8B030D-6E8A-4147-A177-3AD203B41FA5}">
                      <a16:colId xmlns:a16="http://schemas.microsoft.com/office/drawing/2014/main" val="3686727845"/>
                    </a:ext>
                  </a:extLst>
                </a:gridCol>
                <a:gridCol w="2623007">
                  <a:extLst>
                    <a:ext uri="{9D8B030D-6E8A-4147-A177-3AD203B41FA5}">
                      <a16:colId xmlns:a16="http://schemas.microsoft.com/office/drawing/2014/main" val="3446373010"/>
                    </a:ext>
                  </a:extLst>
                </a:gridCol>
              </a:tblGrid>
              <a:tr h="980830">
                <a:tc>
                  <a:txBody>
                    <a:bodyPr/>
                    <a:lstStyle/>
                    <a:p>
                      <a:r>
                        <a:rPr lang="en-GB" sz="1400" dirty="0"/>
                        <a:t>Independent Variable</a:t>
                      </a:r>
                    </a:p>
                    <a:p>
                      <a:r>
                        <a:rPr lang="en-GB" sz="1400" dirty="0"/>
                        <a:t>(What is changed)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Amount of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Amount of fertiliser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56952"/>
                  </a:ext>
                </a:extLst>
              </a:tr>
              <a:tr h="1490112">
                <a:tc>
                  <a:txBody>
                    <a:bodyPr/>
                    <a:lstStyle/>
                    <a:p>
                      <a:r>
                        <a:rPr lang="en-GB" sz="1400" dirty="0"/>
                        <a:t>Value of the independent 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  <a:p>
                      <a:pPr algn="l"/>
                      <a:endParaRPr lang="en-GB" dirty="0"/>
                    </a:p>
                    <a:p>
                      <a:pPr algn="l"/>
                      <a:endParaRPr lang="en-GB" dirty="0"/>
                    </a:p>
                    <a:p>
                      <a:pPr algn="l"/>
                      <a:r>
                        <a:rPr lang="en-GB" sz="1200" dirty="0"/>
                        <a:t>      </a:t>
                      </a:r>
                    </a:p>
                    <a:p>
                      <a:pPr algn="l"/>
                      <a:r>
                        <a:rPr lang="en-GB" sz="1200" dirty="0"/>
                        <a:t>           little                        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</a:p>
                    <a:p>
                      <a:pPr algn="l"/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    little                        lot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363715"/>
                  </a:ext>
                </a:extLst>
              </a:tr>
              <a:tr h="656294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Dependent Variable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Height of Plant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Height of plant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115168"/>
                  </a:ext>
                </a:extLst>
              </a:tr>
              <a:tr h="1490112">
                <a:tc>
                  <a:txBody>
                    <a:bodyPr/>
                    <a:lstStyle/>
                    <a:p>
                      <a:r>
                        <a:rPr lang="en-GB" sz="1400" dirty="0"/>
                        <a:t>Effect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225474"/>
                  </a:ext>
                </a:extLst>
              </a:tr>
            </a:tbl>
          </a:graphicData>
        </a:graphic>
      </p:graphicFrame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4E40229B-6336-4379-82DD-3B53EAC3884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9"/>
          <a:stretch/>
        </p:blipFill>
        <p:spPr>
          <a:xfrm rot="21324541">
            <a:off x="4751991" y="2927737"/>
            <a:ext cx="1147696" cy="918825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E8F57FB-5B19-4075-A052-7215EBA1DE9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536"/>
          <a:stretch/>
        </p:blipFill>
        <p:spPr>
          <a:xfrm rot="1514538" flipH="1">
            <a:off x="3669366" y="2967010"/>
            <a:ext cx="1072858" cy="777433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8600913A-8589-4203-B6A7-D378C566325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20"/>
          <a:stretch/>
        </p:blipFill>
        <p:spPr>
          <a:xfrm rot="7712144">
            <a:off x="6173847" y="2993736"/>
            <a:ext cx="1222521" cy="985104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273D15DF-3849-4C8B-A309-E800027C878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20"/>
          <a:stretch/>
        </p:blipFill>
        <p:spPr>
          <a:xfrm rot="7712144">
            <a:off x="7304194" y="2987817"/>
            <a:ext cx="1222521" cy="985104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FA34E1EA-37CA-41A5-98B2-89BC9CF55A2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36"/>
          <a:stretch/>
        </p:blipFill>
        <p:spPr>
          <a:xfrm>
            <a:off x="6983644" y="3667044"/>
            <a:ext cx="402512" cy="337565"/>
          </a:xfrm>
          <a:prstGeom prst="rect">
            <a:avLst/>
          </a:prstGeom>
        </p:spPr>
      </p:pic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E08427D3-D2BD-4C46-A318-8548443073A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36"/>
          <a:stretch/>
        </p:blipFill>
        <p:spPr>
          <a:xfrm>
            <a:off x="8223682" y="3835826"/>
            <a:ext cx="402512" cy="337565"/>
          </a:xfrm>
          <a:prstGeom prst="rect">
            <a:avLst/>
          </a:prstGeom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03CE333E-2D29-445E-AADA-41B9B6BE538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56"/>
          <a:stretch/>
        </p:blipFill>
        <p:spPr>
          <a:xfrm>
            <a:off x="3872874" y="5527496"/>
            <a:ext cx="745357" cy="629413"/>
          </a:xfrm>
          <a:prstGeom prst="rect">
            <a:avLst/>
          </a:prstGeom>
        </p:spPr>
      </p:pic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503BE27D-3C69-4FE6-929D-14152EEC3BE7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37"/>
          <a:stretch/>
        </p:blipFill>
        <p:spPr>
          <a:xfrm>
            <a:off x="4919076" y="5119853"/>
            <a:ext cx="1260123" cy="1093324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915F028D-9873-4DFC-8FA9-C8369A3C01B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56"/>
          <a:stretch/>
        </p:blipFill>
        <p:spPr>
          <a:xfrm>
            <a:off x="6554462" y="5589958"/>
            <a:ext cx="745357" cy="629413"/>
          </a:xfrm>
          <a:prstGeom prst="rect">
            <a:avLst/>
          </a:prstGeom>
        </p:spPr>
      </p:pic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59E3DE45-4878-4C94-B145-EA1F954B4DF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37"/>
          <a:stretch/>
        </p:blipFill>
        <p:spPr>
          <a:xfrm>
            <a:off x="7447098" y="5179055"/>
            <a:ext cx="1260123" cy="109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1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C3AB9-1E8B-4476-B2AC-032C0985D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Match the Definitions: Task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8BEEA-C8C3-48A8-A1BB-E2A9EF730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You are going to describe a </a:t>
            </a: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term</a:t>
            </a:r>
            <a:r>
              <a:rPr lang="en-GB" dirty="0"/>
              <a:t> or a </a:t>
            </a:r>
            <a:r>
              <a:rPr lang="en-GB" dirty="0">
                <a:solidFill>
                  <a:schemeClr val="accent4"/>
                </a:solidFill>
              </a:rPr>
              <a:t>definition</a:t>
            </a:r>
            <a:r>
              <a:rPr lang="en-GB" dirty="0"/>
              <a:t>, you then need to go find someone who has the matching term or description.</a:t>
            </a:r>
          </a:p>
          <a:p>
            <a:endParaRPr lang="en-GB" dirty="0"/>
          </a:p>
          <a:p>
            <a:r>
              <a:rPr lang="en-GB" dirty="0"/>
              <a:t>For example: if you receive a card saying </a:t>
            </a:r>
            <a:r>
              <a:rPr lang="en-GB" u="sng" dirty="0"/>
              <a:t>“variable” </a:t>
            </a:r>
            <a:r>
              <a:rPr lang="en-GB" dirty="0"/>
              <a:t>you would go find someone with a card saying </a:t>
            </a:r>
            <a:r>
              <a:rPr lang="en-GB" u="sng" dirty="0"/>
              <a:t>“something which can be changed”</a:t>
            </a:r>
          </a:p>
          <a:p>
            <a:endParaRPr lang="en-GB" u="sng" dirty="0"/>
          </a:p>
          <a:p>
            <a:r>
              <a:rPr lang="en-GB" dirty="0"/>
              <a:t>Once you have found a partner and checked you are a match sit down with them on the carpet and put your cards together.</a:t>
            </a:r>
          </a:p>
          <a:p>
            <a:endParaRPr lang="en-GB" dirty="0"/>
          </a:p>
          <a:p>
            <a:r>
              <a:rPr lang="en-GB" dirty="0"/>
              <a:t>Let’s see who will be the first to find a partner!</a:t>
            </a:r>
          </a:p>
        </p:txBody>
      </p:sp>
    </p:spTree>
    <p:extLst>
      <p:ext uri="{BB962C8B-B14F-4D97-AF65-F5344CB8AC3E}">
        <p14:creationId xmlns:p14="http://schemas.microsoft.com/office/powerpoint/2010/main" val="475296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F272234D-4B4F-48D5-93D7-BC7DABBB5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93" y="2072983"/>
            <a:ext cx="2909888" cy="1306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61503E6B-732F-448D-BFC8-D50CCE306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9784" y="2072983"/>
            <a:ext cx="2909888" cy="1306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7AD33F50-33BC-40A3-959A-E7A37C3C5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795" y="2055813"/>
            <a:ext cx="2909888" cy="1306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Dependent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B2DB18D7-AA98-459C-9ABD-B30547E9B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9784" y="4352583"/>
            <a:ext cx="2909888" cy="1306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B1F7E81F-3CE6-409C-94B7-726B69C9A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93" y="4362298"/>
            <a:ext cx="2909888" cy="1306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Microclimate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3F1D9774-E9D2-499C-AE0D-B50D9F23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71525" y="7840663"/>
            <a:ext cx="2909888" cy="13065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Experiment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12879D7D-BF7C-41F1-80D8-AFCAEDF91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93" y="2803233"/>
            <a:ext cx="2909888" cy="1306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Something which can be changed.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26E5BDC4-BB97-48F0-90DF-BF4E49953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9784" y="2806462"/>
            <a:ext cx="2909888" cy="1306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variable which can be changed.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659DB67F-E6B9-41F2-93CE-ADAA09169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141" y="2806462"/>
            <a:ext cx="2909887" cy="13065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variable being tested.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0192AF4B-D391-40AE-A528-22C384E74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39075"/>
            <a:ext cx="2909888" cy="1306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scientific test.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CDAF8C48-9D4C-48B3-AFF4-C92032582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7090" y="4925119"/>
            <a:ext cx="2909887" cy="1306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weather in an area.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56418861-C89D-4C82-B001-35D0209F3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93" y="4930225"/>
            <a:ext cx="2909888" cy="1306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climate of a small space which differs from the climate outside it.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EBF4E86C-96CB-474B-AF44-A7BD26F87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6B749BBE-BAE1-42C8-825F-B87BDEBB4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782" y="2044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1B1BF202-5594-4706-B58E-0DAAEDFA2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795" y="4362616"/>
            <a:ext cx="2909887" cy="13061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Experiment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0FEDF825-818A-4FAE-8F1F-E4333367E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794" y="4930543"/>
            <a:ext cx="2909887" cy="13061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scientific test.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Graphic 20" descr="Checkmark">
            <a:extLst>
              <a:ext uri="{FF2B5EF4-FFF2-40B4-BE49-F238E27FC236}">
                <a16:creationId xmlns:a16="http://schemas.microsoft.com/office/drawing/2014/main" id="{73B1F5A1-4E90-4DEA-8185-1DD621EEF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0469" y="2535595"/>
            <a:ext cx="2193211" cy="219321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 your answers</a:t>
            </a:r>
          </a:p>
        </p:txBody>
      </p:sp>
    </p:spTree>
    <p:extLst>
      <p:ext uri="{BB962C8B-B14F-4D97-AF65-F5344CB8AC3E}">
        <p14:creationId xmlns:p14="http://schemas.microsoft.com/office/powerpoint/2010/main" val="871161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53727-5B7A-4658-B4B0-47B7A12A0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Find the Variables: Task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6FE65-873D-4FB8-87A5-2F7F2EC72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With the partner you found in task one you are going to identify variables in your classroom. </a:t>
            </a:r>
          </a:p>
          <a:p>
            <a:endParaRPr lang="en-GB" dirty="0"/>
          </a:p>
          <a:p>
            <a:r>
              <a:rPr lang="en-GB" dirty="0"/>
              <a:t>Think about anything in the </a:t>
            </a:r>
            <a:r>
              <a:rPr lang="en-GB" dirty="0" smtClean="0"/>
              <a:t>classroom </a:t>
            </a:r>
            <a:r>
              <a:rPr lang="en-GB" dirty="0"/>
              <a:t>that may influence the </a:t>
            </a:r>
            <a:r>
              <a:rPr lang="en-GB" u="sng" dirty="0"/>
              <a:t>temperature</a:t>
            </a:r>
            <a:r>
              <a:rPr lang="en-GB" dirty="0"/>
              <a:t> in the classroom.</a:t>
            </a:r>
          </a:p>
          <a:p>
            <a:endParaRPr lang="en-GB" dirty="0"/>
          </a:p>
          <a:p>
            <a:r>
              <a:rPr lang="en-GB" dirty="0"/>
              <a:t>Be imaginative, picturing something in the class not being there and think if that would change anything.</a:t>
            </a:r>
          </a:p>
        </p:txBody>
      </p:sp>
    </p:spTree>
    <p:extLst>
      <p:ext uri="{BB962C8B-B14F-4D97-AF65-F5344CB8AC3E}">
        <p14:creationId xmlns:p14="http://schemas.microsoft.com/office/powerpoint/2010/main" val="355220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6D3AB-D49F-41EC-9CCA-B8B9CAF4D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Share your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ADCE2-5D1F-4E55-B478-8527C1E65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did you find with your partner? Let’s share our answers!</a:t>
            </a:r>
          </a:p>
        </p:txBody>
      </p:sp>
      <p:pic>
        <p:nvPicPr>
          <p:cNvPr id="5" name="Picture 4" descr="An office with a desk and chair in a room&#10;&#10;Description automatically generated">
            <a:extLst>
              <a:ext uri="{FF2B5EF4-FFF2-40B4-BE49-F238E27FC236}">
                <a16:creationId xmlns:a16="http://schemas.microsoft.com/office/drawing/2014/main" id="{17910982-8F7A-48A4-A905-A19469E372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038" y="2322510"/>
            <a:ext cx="6467856" cy="430682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91E1AEB-5F13-45EF-8BF4-E4875B9416BB}"/>
              </a:ext>
            </a:extLst>
          </p:cNvPr>
          <p:cNvSpPr/>
          <p:nvPr/>
        </p:nvSpPr>
        <p:spPr>
          <a:xfrm>
            <a:off x="6949440" y="3207026"/>
            <a:ext cx="1125415" cy="1153959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B3D61A6-C5E1-4AE9-A6C2-B5A5B043A847}"/>
              </a:ext>
            </a:extLst>
          </p:cNvPr>
          <p:cNvSpPr/>
          <p:nvPr/>
        </p:nvSpPr>
        <p:spPr>
          <a:xfrm>
            <a:off x="3588119" y="3784005"/>
            <a:ext cx="1125415" cy="1153959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0390DB3-59BF-4967-8E13-9CC345308C47}"/>
              </a:ext>
            </a:extLst>
          </p:cNvPr>
          <p:cNvSpPr/>
          <p:nvPr/>
        </p:nvSpPr>
        <p:spPr>
          <a:xfrm>
            <a:off x="8321041" y="4360984"/>
            <a:ext cx="1125416" cy="72938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1122EDC-99C5-4B88-812B-B8C4C061BF88}"/>
              </a:ext>
            </a:extLst>
          </p:cNvPr>
          <p:cNvSpPr/>
          <p:nvPr/>
        </p:nvSpPr>
        <p:spPr>
          <a:xfrm>
            <a:off x="6096000" y="6064235"/>
            <a:ext cx="1125415" cy="511228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Graphic 11" descr="Children">
            <a:extLst>
              <a:ext uri="{FF2B5EF4-FFF2-40B4-BE49-F238E27FC236}">
                <a16:creationId xmlns:a16="http://schemas.microsoft.com/office/drawing/2014/main" id="{6A6B2D68-A783-49DE-AD44-6252393D7F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59356" y="4475922"/>
            <a:ext cx="2865782" cy="286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04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Data Education in School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84049"/>
      </a:accent1>
      <a:accent2>
        <a:srgbClr val="EAC036"/>
      </a:accent2>
      <a:accent3>
        <a:srgbClr val="6C587C"/>
      </a:accent3>
      <a:accent4>
        <a:srgbClr val="CE673B"/>
      </a:accent4>
      <a:accent5>
        <a:srgbClr val="6A9CA1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_POWERPOINT_LESSON_TEMPLATE.docx" id="{C9ED7C33-DC77-4FA5-86DD-0A034F8A2FB7}" vid="{358AFC5C-2C86-4A96-95F1-D4B4C4DB4B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955788DA5D6147B120740556E4A706" ma:contentTypeVersion="13" ma:contentTypeDescription="Create a new document." ma:contentTypeScope="" ma:versionID="43b23b8224a43603c995bc3607dfc33a">
  <xsd:schema xmlns:xsd="http://www.w3.org/2001/XMLSchema" xmlns:xs="http://www.w3.org/2001/XMLSchema" xmlns:p="http://schemas.microsoft.com/office/2006/metadata/properties" xmlns:ns3="69f5c352-caf5-45de-b6eb-04e06099860e" xmlns:ns4="25e603f3-ccb7-4b71-b50b-f9ee55e5f2a1" targetNamespace="http://schemas.microsoft.com/office/2006/metadata/properties" ma:root="true" ma:fieldsID="5c36033ef391dd3ceb17ccec808b0385" ns3:_="" ns4:_="">
    <xsd:import namespace="69f5c352-caf5-45de-b6eb-04e06099860e"/>
    <xsd:import namespace="25e603f3-ccb7-4b71-b50b-f9ee55e5f2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f5c352-caf5-45de-b6eb-04e0609986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e603f3-ccb7-4b71-b50b-f9ee55e5f2a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1AE607-88EC-45CA-B2B4-CB363DEA7C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3156AB-5B50-42FB-A923-12878AF59DA6}">
  <ds:schemaRefs>
    <ds:schemaRef ds:uri="http://purl.org/dc/terms/"/>
    <ds:schemaRef ds:uri="http://schemas.microsoft.com/office/2006/documentManagement/types"/>
    <ds:schemaRef ds:uri="25e603f3-ccb7-4b71-b50b-f9ee55e5f2a1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69f5c352-caf5-45de-b6eb-04e06099860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8276CE6-880C-4978-9F15-B2DEF7B912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f5c352-caf5-45de-b6eb-04e06099860e"/>
    <ds:schemaRef ds:uri="25e603f3-ccb7-4b71-b50b-f9ee55e5f2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DES_POWERPOINT_LESSON_TEMPLATE</Template>
  <TotalTime>146</TotalTime>
  <Words>469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Weather &amp; Data</vt:lpstr>
      <vt:lpstr>Learning Intentions</vt:lpstr>
      <vt:lpstr>Does the classroom have a climate?</vt:lpstr>
      <vt:lpstr>Variables</vt:lpstr>
      <vt:lpstr>Independent and Dependent Variables</vt:lpstr>
      <vt:lpstr>Match the Definitions: Task One</vt:lpstr>
      <vt:lpstr>Check your answers</vt:lpstr>
      <vt:lpstr>Find the Variables: Task Two</vt:lpstr>
      <vt:lpstr>Share your findings</vt:lpstr>
      <vt:lpstr>Let’s think about we learned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 &amp; Data</dc:title>
  <dc:creator>DOONAN Jenni</dc:creator>
  <cp:lastModifiedBy>DOONAN Jenni</cp:lastModifiedBy>
  <cp:revision>14</cp:revision>
  <cp:lastPrinted>2020-07-28T09:06:58Z</cp:lastPrinted>
  <dcterms:created xsi:type="dcterms:W3CDTF">2020-07-28T06:40:41Z</dcterms:created>
  <dcterms:modified xsi:type="dcterms:W3CDTF">2020-07-28T09:07:21Z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0x0101001A955788DA5D6147B120740556E4A706</vt:lpwstr>
  </property>
</Properties>
</file>