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2" r:id="rId5"/>
    <p:sldId id="256" r:id="rId6"/>
    <p:sldId id="257" r:id="rId7"/>
    <p:sldId id="258" r:id="rId8"/>
    <p:sldId id="260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75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3B8B6-B535-4EC4-99B7-BBBE790E9439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C20BB-5349-49B7-ABEF-77376A2CA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81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9EB33-797C-455C-BB75-747CF69BB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934E-39BF-4183-B80D-095C9399BA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40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56007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7842421" y="3500874"/>
            <a:ext cx="3517557" cy="17587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79" y="5631451"/>
            <a:ext cx="2389221" cy="1060496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647700" y="98425"/>
            <a:ext cx="1371600" cy="13620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419100" y="3571287"/>
            <a:ext cx="1371600" cy="136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 userDrawn="1"/>
        </p:nvSpPr>
        <p:spPr>
          <a:xfrm>
            <a:off x="3438525" y="568325"/>
            <a:ext cx="1371600" cy="13620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93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4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68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35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56019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 userDrawn="1"/>
        </p:nvSpPr>
        <p:spPr>
          <a:xfrm>
            <a:off x="698571" y="1052924"/>
            <a:ext cx="1371600" cy="13620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 userDrawn="1"/>
        </p:nvSpPr>
        <p:spPr>
          <a:xfrm>
            <a:off x="3629025" y="921544"/>
            <a:ext cx="1371600" cy="13620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152400" y="4994275"/>
            <a:ext cx="1371600" cy="136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9045676" y="1244797"/>
            <a:ext cx="3517557" cy="17587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79" y="5631451"/>
            <a:ext cx="2389221" cy="106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5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2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1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97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94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5183188" cy="2057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8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5183188" cy="2057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00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DF6F-4D60-4FD1-8EA1-73321BFA1540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4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?utm_source=link-attribution&amp;utm_medium=referral&amp;utm_campaign=image&amp;utm_content=2929128" TargetMode="External"/><Relationship Id="rId2" Type="http://schemas.openxmlformats.org/officeDocument/2006/relationships/hyperlink" Target="https://pixabay.com/users/gradmom11-6970218/?utm_source=link-attribution&amp;utm_medium=referral&amp;utm_campaign=image&amp;utm_content=2929128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Settling In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7658" y="3509963"/>
            <a:ext cx="6439593" cy="1751358"/>
          </a:xfrm>
        </p:spPr>
        <p:txBody>
          <a:bodyPr/>
          <a:lstStyle/>
          <a:p>
            <a:r>
              <a:rPr lang="en-GB" dirty="0" smtClean="0"/>
              <a:t>Some data oriented settling in tasks 1</a:t>
            </a:r>
            <a:r>
              <a:rPr lang="en-GB" baseline="30000" dirty="0" smtClean="0"/>
              <a:t>st</a:t>
            </a:r>
            <a:r>
              <a:rPr lang="en-GB" dirty="0" smtClean="0"/>
              <a:t> &amp; 2</a:t>
            </a:r>
            <a:r>
              <a:rPr lang="en-GB" baseline="30000" dirty="0" smtClean="0"/>
              <a:t>nd</a:t>
            </a:r>
            <a:r>
              <a:rPr lang="en-GB" dirty="0" smtClean="0"/>
              <a:t>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54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Data Riddle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sz="3600" i="1" dirty="0" smtClean="0"/>
          </a:p>
          <a:p>
            <a:pPr marL="0" indent="0" algn="ctr">
              <a:buNone/>
            </a:pPr>
            <a:r>
              <a:rPr lang="en-GB" sz="3600" i="1" dirty="0" smtClean="0"/>
              <a:t>I am a delicious way of showing data, what am I?</a:t>
            </a:r>
          </a:p>
        </p:txBody>
      </p:sp>
    </p:spTree>
    <p:extLst>
      <p:ext uri="{BB962C8B-B14F-4D97-AF65-F5344CB8AC3E}">
        <p14:creationId xmlns:p14="http://schemas.microsoft.com/office/powerpoint/2010/main" val="14369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 Puzzle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You </a:t>
            </a:r>
            <a:r>
              <a:rPr lang="en-GB" dirty="0"/>
              <a:t>have to place all the </a:t>
            </a:r>
            <a:r>
              <a:rPr lang="en-GB" dirty="0" smtClean="0"/>
              <a:t>numbers </a:t>
            </a:r>
            <a:r>
              <a:rPr lang="en-GB" dirty="0"/>
              <a:t>from 1 to 9 </a:t>
            </a:r>
            <a:r>
              <a:rPr lang="en-GB" dirty="0" smtClean="0"/>
              <a:t>in the table.</a:t>
            </a:r>
          </a:p>
          <a:p>
            <a:r>
              <a:rPr lang="en-GB" dirty="0" smtClean="0"/>
              <a:t>All numbers must only be in the table once.</a:t>
            </a:r>
          </a:p>
          <a:p>
            <a:r>
              <a:rPr lang="en-GB" dirty="0" smtClean="0"/>
              <a:t>The numbers must add up to 15 in each row, column and on the diagonal.</a:t>
            </a:r>
          </a:p>
          <a:p>
            <a:r>
              <a:rPr lang="en-GB" dirty="0" smtClean="0"/>
              <a:t>You can work in pairs</a:t>
            </a:r>
            <a:endParaRPr lang="en-GB" dirty="0"/>
          </a:p>
          <a:p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64066748"/>
              </p:ext>
            </p:extLst>
          </p:nvPr>
        </p:nvGraphicFramePr>
        <p:xfrm>
          <a:off x="6245628" y="2446885"/>
          <a:ext cx="5108172" cy="3505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2724">
                  <a:extLst>
                    <a:ext uri="{9D8B030D-6E8A-4147-A177-3AD203B41FA5}">
                      <a16:colId xmlns:a16="http://schemas.microsoft.com/office/drawing/2014/main" val="2823312493"/>
                    </a:ext>
                  </a:extLst>
                </a:gridCol>
                <a:gridCol w="1702724">
                  <a:extLst>
                    <a:ext uri="{9D8B030D-6E8A-4147-A177-3AD203B41FA5}">
                      <a16:colId xmlns:a16="http://schemas.microsoft.com/office/drawing/2014/main" val="4142018928"/>
                    </a:ext>
                  </a:extLst>
                </a:gridCol>
                <a:gridCol w="1702724">
                  <a:extLst>
                    <a:ext uri="{9D8B030D-6E8A-4147-A177-3AD203B41FA5}">
                      <a16:colId xmlns:a16="http://schemas.microsoft.com/office/drawing/2014/main" val="2804781361"/>
                    </a:ext>
                  </a:extLst>
                </a:gridCol>
              </a:tblGrid>
              <a:tr h="11683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066934"/>
                  </a:ext>
                </a:extLst>
              </a:tr>
              <a:tr h="11683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219746"/>
                  </a:ext>
                </a:extLst>
              </a:tr>
              <a:tr h="116834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5056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2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 the data errors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704811"/>
          </a:xfrm>
        </p:spPr>
        <p:txBody>
          <a:bodyPr/>
          <a:lstStyle/>
          <a:p>
            <a:r>
              <a:rPr lang="en-GB" dirty="0" smtClean="0"/>
              <a:t>Jack and Maria went shopping.</a:t>
            </a:r>
          </a:p>
          <a:p>
            <a:r>
              <a:rPr lang="en-GB" dirty="0" smtClean="0"/>
              <a:t>They were checking the nutrition information on the food they were buying.</a:t>
            </a:r>
          </a:p>
          <a:p>
            <a:r>
              <a:rPr lang="en-GB" dirty="0" smtClean="0"/>
              <a:t>They spotted errors in the labels. Can you find the errors?</a:t>
            </a:r>
          </a:p>
          <a:p>
            <a:endParaRPr lang="en-GB" dirty="0"/>
          </a:p>
        </p:txBody>
      </p:sp>
      <p:pic>
        <p:nvPicPr>
          <p:cNvPr id="1026" name="Picture 2" descr="https://puzzlefry.com/wp-content/uploads/2015/08/traderjoe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855" y="1690688"/>
            <a:ext cx="2000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uzzlefry.com/wp-content/uploads/2015/08/wholefood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5582" y="2676698"/>
            <a:ext cx="2000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7570" y="4992287"/>
            <a:ext cx="8121535" cy="17543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Some tips for finding the errors: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 the weight of each serving of food.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Look at the values for item, does it make sense given what you know about the total weight of the food? For example is 16g 25% of the total weight of a serving?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Work through each item and decide if it is accurate.</a:t>
            </a:r>
            <a:endParaRPr lang="en-GB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765578" y="4530436"/>
            <a:ext cx="1663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LABEL 1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902305" y="5500118"/>
            <a:ext cx="1663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LABEL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48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animal riddle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235985"/>
              </p:ext>
            </p:extLst>
          </p:nvPr>
        </p:nvGraphicFramePr>
        <p:xfrm>
          <a:off x="838200" y="1825625"/>
          <a:ext cx="4174375" cy="25237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05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8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2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Animal</a:t>
                      </a:r>
                      <a:endParaRPr lang="en-US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Length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269997"/>
                  </a:ext>
                </a:extLst>
              </a:tr>
              <a:tr h="31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Blue Whale</a:t>
                      </a:r>
                      <a:endParaRPr lang="en-US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r>
                        <a:rPr lang="en-US" sz="1800" baseline="0" dirty="0" err="1" smtClean="0">
                          <a:effectLst/>
                        </a:rPr>
                        <a:t>metres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Humpback Whale</a:t>
                      </a:r>
                      <a:endParaRPr lang="en-US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16 </a:t>
                      </a:r>
                      <a:r>
                        <a:rPr lang="en-US" sz="1800" dirty="0" err="1" smtClean="0">
                          <a:effectLst/>
                        </a:rPr>
                        <a:t>metres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Manatee</a:t>
                      </a:r>
                      <a:endParaRPr lang="en-US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 </a:t>
                      </a:r>
                      <a:r>
                        <a:rPr lang="en-US" sz="1800" dirty="0" err="1" smtClean="0">
                          <a:effectLst/>
                        </a:rPr>
                        <a:t>metres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3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Orca</a:t>
                      </a:r>
                      <a:endParaRPr lang="en-US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effectLst/>
                        </a:rPr>
                        <a:t>5 </a:t>
                      </a:r>
                      <a:r>
                        <a:rPr lang="en-US" sz="1800" baseline="0" dirty="0" err="1" smtClean="0">
                          <a:effectLst/>
                        </a:rPr>
                        <a:t>metres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Harbor Seal</a:t>
                      </a:r>
                      <a:endParaRPr lang="en-US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 </a:t>
                      </a:r>
                      <a:r>
                        <a:rPr lang="en-US" sz="1800" dirty="0" err="1" smtClean="0">
                          <a:effectLst/>
                        </a:rPr>
                        <a:t>metres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7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Sea Otter</a:t>
                      </a:r>
                      <a:endParaRPr lang="en-US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 </a:t>
                      </a:r>
                      <a:r>
                        <a:rPr lang="en-US" sz="1800" dirty="0" err="1" smtClean="0">
                          <a:effectLst/>
                        </a:rPr>
                        <a:t>metre</a:t>
                      </a:r>
                      <a:endParaRPr lang="en-US" sz="1800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119798" marR="119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08210" y="2714650"/>
            <a:ext cx="50799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this table of data on marine </a:t>
            </a:r>
            <a:r>
              <a:rPr lang="en-US" dirty="0" err="1" smtClean="0"/>
              <a:t>mamals</a:t>
            </a:r>
            <a:r>
              <a:rPr lang="en-US" dirty="0" smtClean="0"/>
              <a:t> to solve the riddle.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marine mammal’s length is an </a:t>
            </a:r>
            <a:r>
              <a:rPr lang="en-US" dirty="0" smtClean="0"/>
              <a:t>odd </a:t>
            </a:r>
            <a:r>
              <a:rPr lang="en-US" dirty="0"/>
              <a:t>number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marine mammal is longer than a manatee</a:t>
            </a:r>
          </a:p>
          <a:p>
            <a:r>
              <a:rPr lang="en-US" dirty="0" smtClean="0"/>
              <a:t>This marine mammal is 5 times longer than an orca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marine mammal is it?</a:t>
            </a:r>
          </a:p>
        </p:txBody>
      </p:sp>
    </p:spTree>
    <p:extLst>
      <p:ext uri="{BB962C8B-B14F-4D97-AF65-F5344CB8AC3E}">
        <p14:creationId xmlns:p14="http://schemas.microsoft.com/office/powerpoint/2010/main" val="87033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Detectives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3385026" cy="4417233"/>
          </a:xfrm>
        </p:spPr>
        <p:txBody>
          <a:bodyPr>
            <a:normAutofit/>
          </a:bodyPr>
          <a:lstStyle/>
          <a:p>
            <a:r>
              <a:rPr lang="en-GB" dirty="0" smtClean="0"/>
              <a:t>Can you be a data detective and decide which of the headlines are true?</a:t>
            </a:r>
          </a:p>
          <a:p>
            <a:r>
              <a:rPr lang="en-GB" dirty="0" smtClean="0"/>
              <a:t>Think about what information you used to make your decision. How do you decide if it is fact or fake?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4637" y="440573"/>
            <a:ext cx="2596456" cy="54586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4782" y="484936"/>
            <a:ext cx="2492559" cy="548362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562725" y="4467224"/>
            <a:ext cx="61643" cy="5476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7037341" y="484936"/>
            <a:ext cx="2477296" cy="5485937"/>
            <a:chOff x="7020716" y="1291271"/>
            <a:chExt cx="2477296" cy="548593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20716" y="1291271"/>
              <a:ext cx="2477296" cy="5485937"/>
            </a:xfrm>
            <a:prstGeom prst="rect">
              <a:avLst/>
            </a:prstGeom>
          </p:spPr>
        </p:pic>
        <p:sp>
          <p:nvSpPr>
            <p:cNvPr id="11" name="Oval 10"/>
            <p:cNvSpPr/>
            <p:nvPr/>
          </p:nvSpPr>
          <p:spPr>
            <a:xfrm>
              <a:off x="7112794" y="4767263"/>
              <a:ext cx="45719" cy="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30949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2C050F-E8FA-4DD2-B9C4-8C43795CA3EC}"/>
              </a:ext>
            </a:extLst>
          </p:cNvPr>
          <p:cNvSpPr txBox="1"/>
          <p:nvPr/>
        </p:nvSpPr>
        <p:spPr>
          <a:xfrm>
            <a:off x="415361" y="5760247"/>
            <a:ext cx="20633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Image by </a:t>
            </a:r>
            <a:r>
              <a:rPr lang="en-GB" sz="1000" u="sng" dirty="0">
                <a:hlinkClick r:id="rId2"/>
              </a:rPr>
              <a:t>gradmom11</a:t>
            </a:r>
            <a:r>
              <a:rPr lang="en-GB" sz="1000" dirty="0"/>
              <a:t> from </a:t>
            </a:r>
            <a:r>
              <a:rPr lang="en-GB" sz="1000" u="sng" dirty="0" err="1">
                <a:hlinkClick r:id="rId3"/>
              </a:rPr>
              <a:t>Pixabay</a:t>
            </a:r>
            <a:r>
              <a:rPr lang="en-GB" sz="1000" dirty="0"/>
              <a:t> 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Sort Your Class Lego </a:t>
            </a:r>
            <a:r>
              <a:rPr lang="en-GB" b="1" dirty="0" smtClean="0"/>
              <a:t>Bricks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7046420" y="2099945"/>
            <a:ext cx="5181600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Do you have LEGO in your class?</a:t>
            </a:r>
          </a:p>
          <a:p>
            <a:r>
              <a:rPr lang="en-GB" dirty="0" smtClean="0"/>
              <a:t> </a:t>
            </a:r>
            <a:r>
              <a:rPr lang="en-GB" dirty="0"/>
              <a:t>Is it tidy? </a:t>
            </a:r>
          </a:p>
          <a:p>
            <a:r>
              <a:rPr lang="en-GB" dirty="0" smtClean="0"/>
              <a:t>Can </a:t>
            </a:r>
            <a:r>
              <a:rPr lang="en-GB" dirty="0"/>
              <a:t>you find the pieces you want</a:t>
            </a:r>
            <a:r>
              <a:rPr lang="en-GB" dirty="0" smtClean="0"/>
              <a:t>?</a:t>
            </a:r>
          </a:p>
          <a:p>
            <a:r>
              <a:rPr lang="en-GB" dirty="0" smtClean="0"/>
              <a:t>Lets sort it! </a:t>
            </a:r>
            <a:endParaRPr lang="en-GB" dirty="0"/>
          </a:p>
          <a:p>
            <a:r>
              <a:rPr lang="en-GB" dirty="0" smtClean="0"/>
              <a:t>Take a pile of Lego from the box</a:t>
            </a:r>
          </a:p>
          <a:p>
            <a:r>
              <a:rPr lang="en-GB" dirty="0" smtClean="0"/>
              <a:t>How could you sort it?</a:t>
            </a:r>
          </a:p>
          <a:p>
            <a:r>
              <a:rPr lang="en-GB" dirty="0" smtClean="0"/>
              <a:t>How about:</a:t>
            </a:r>
          </a:p>
          <a:p>
            <a:pPr lvl="1"/>
            <a:r>
              <a:rPr lang="en-GB" dirty="0" smtClean="0"/>
              <a:t>Size</a:t>
            </a:r>
          </a:p>
          <a:p>
            <a:pPr lvl="1"/>
            <a:r>
              <a:rPr lang="en-GB" dirty="0" smtClean="0"/>
              <a:t>Colour</a:t>
            </a:r>
          </a:p>
          <a:p>
            <a:pPr lvl="1"/>
            <a:r>
              <a:rPr lang="en-GB" dirty="0" smtClean="0"/>
              <a:t>brick type</a:t>
            </a:r>
          </a:p>
          <a:p>
            <a:r>
              <a:rPr lang="en-GB" dirty="0"/>
              <a:t>What do you think is the best way to sort Lego and </a:t>
            </a:r>
            <a:r>
              <a:rPr lang="en-GB"/>
              <a:t>why</a:t>
            </a:r>
            <a:r>
              <a:rPr lang="en-GB" smtClean="0"/>
              <a:t>?</a:t>
            </a:r>
            <a:endParaRPr lang="en-GB" dirty="0"/>
          </a:p>
        </p:txBody>
      </p:sp>
      <p:pic>
        <p:nvPicPr>
          <p:cNvPr id="11" name="Content Placeholder 10" descr="A picture containing indoor, toy, table, items&#10;&#10;Description automatically generated">
            <a:extLst>
              <a:ext uri="{FF2B5EF4-FFF2-40B4-BE49-F238E27FC236}">
                <a16:creationId xmlns:a16="http://schemas.microsoft.com/office/drawing/2014/main" id="{0282A609-41E7-454C-B562-8A3729DC202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74094"/>
            <a:ext cx="5181600" cy="34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106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ta Education in Schoo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84049"/>
      </a:accent1>
      <a:accent2>
        <a:srgbClr val="EAC036"/>
      </a:accent2>
      <a:accent3>
        <a:srgbClr val="6C587C"/>
      </a:accent3>
      <a:accent4>
        <a:srgbClr val="CE673B"/>
      </a:accent4>
      <a:accent5>
        <a:srgbClr val="6A9CA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_POWERPOINT_LESSON_TEMPLATE.docx" id="{C9ED7C33-DC77-4FA5-86DD-0A034F8A2FB7}" vid="{358AFC5C-2C86-4A96-95F1-D4B4C4DB4B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955788DA5D6147B120740556E4A706" ma:contentTypeVersion="13" ma:contentTypeDescription="Create a new document." ma:contentTypeScope="" ma:versionID="43b23b8224a43603c995bc3607dfc33a">
  <xsd:schema xmlns:xsd="http://www.w3.org/2001/XMLSchema" xmlns:xs="http://www.w3.org/2001/XMLSchema" xmlns:p="http://schemas.microsoft.com/office/2006/metadata/properties" xmlns:ns3="69f5c352-caf5-45de-b6eb-04e06099860e" xmlns:ns4="25e603f3-ccb7-4b71-b50b-f9ee55e5f2a1" targetNamespace="http://schemas.microsoft.com/office/2006/metadata/properties" ma:root="true" ma:fieldsID="5c36033ef391dd3ceb17ccec808b0385" ns3:_="" ns4:_="">
    <xsd:import namespace="69f5c352-caf5-45de-b6eb-04e06099860e"/>
    <xsd:import namespace="25e603f3-ccb7-4b71-b50b-f9ee55e5f2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f5c352-caf5-45de-b6eb-04e0609986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e603f3-ccb7-4b71-b50b-f9ee55e5f2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755032-2866-46C6-B48C-EA63108E7F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f5c352-caf5-45de-b6eb-04e06099860e"/>
    <ds:schemaRef ds:uri="25e603f3-ccb7-4b71-b50b-f9ee55e5f2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1AE607-88EC-45CA-B2B4-CB363DEA7C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3156AB-5B50-42FB-A923-12878AF59DA6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69f5c352-caf5-45de-b6eb-04e06099860e"/>
    <ds:schemaRef ds:uri="25e603f3-ccb7-4b71-b50b-f9ee55e5f2a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DES_POWERPOINT_LESSON_TEMPLATE</Template>
  <TotalTime>120</TotalTime>
  <Words>368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Times New Roman</vt:lpstr>
      <vt:lpstr>Office Theme</vt:lpstr>
      <vt:lpstr>Settling In</vt:lpstr>
      <vt:lpstr>A Data Riddle</vt:lpstr>
      <vt:lpstr>Number Puzzle</vt:lpstr>
      <vt:lpstr>Find the data errors</vt:lpstr>
      <vt:lpstr>Solve the animal riddle</vt:lpstr>
      <vt:lpstr>Data Detectives</vt:lpstr>
      <vt:lpstr>Sort Your Class Lego Bricks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 these data riddles</dc:title>
  <dc:creator>DOONAN Jenni</dc:creator>
  <cp:lastModifiedBy>DOONAN Jenni</cp:lastModifiedBy>
  <cp:revision>20</cp:revision>
  <dcterms:created xsi:type="dcterms:W3CDTF">2020-07-13T09:18:57Z</dcterms:created>
  <dcterms:modified xsi:type="dcterms:W3CDTF">2020-07-22T10:13:35Z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0x0101001A955788DA5D6147B120740556E4A706</vt:lpwstr>
  </property>
</Properties>
</file>